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&#65279;<?xml version="1.0" encoding="UTF-8" standalone="yes"?><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handoutMasterIdLst>
    <p:handoutMasterId r:id="rId4"/>
  </p:handoutMasterIdLst>
  <p:sldIdLst>
    <p:sldId id="256" r:id="rId2"/>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992" autoAdjust="0"/>
    <p:restoredTop sz="94660"/>
  </p:normalViewPr>
  <p:slideViewPr>
    <p:cSldViewPr snapToGrid="0">
      <p:cViewPr varScale="1">
        <p:scale>
          <a:sx n="71" d="100"/>
          <a:sy n="71" d="100"/>
        </p:scale>
        <p:origin x="3798" y="90"/>
      </p:cViewPr>
      <p:guideLst/>
    </p:cSldViewPr>
  </p:slideViewPr>
  <p:notesTextViewPr>
    <p:cViewPr>
      <p:scale>
        <a:sx n="1" d="1"/>
        <a:sy n="1" d="1"/>
      </p:scale>
      <p:origin x="0" y="0"/>
    </p:cViewPr>
  </p:notesTextViewPr>
  <p:gridSpacing cx="72008" cy="72008"/>
</p:viewPr>
</file>

<file path=ppt/_rels/presentation.xml.rels>&#65279;<?xml version="1.0" encoding="UTF-8" standalone="yes"?><Relationships xmlns="http://schemas.openxmlformats.org/package/2006/relationships"><Relationship Id="rId8" Type="http://schemas.openxmlformats.org/officeDocument/2006/relationships/tableStyles" Target="tableStyles.xml" /><Relationship Id="rId3" Type="http://schemas.openxmlformats.org/officeDocument/2006/relationships/notesMaster" Target="notesMasters/notesMaster1.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handoutMaster" Target="handoutMasters/handout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r>
              <a:rPr kumimoji="1" lang="ja-JP" altLang="en-US"/>
              <a:t>令和２年６月１０日　</a:t>
            </a:r>
            <a:r>
              <a:rPr kumimoji="1" lang="en-US" altLang="ja-JP"/>
              <a:t>JA○○○</a:t>
            </a:r>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F2CC369E-274D-4F6B-9BA4-C9F438BCE544}" type="datetimeFigureOut">
              <a:rPr kumimoji="1" lang="ja-JP" altLang="en-US" smtClean="0"/>
              <a:t>2026/8/31</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CA2DEDC9-B8AC-48EF-927E-CA8EFF7081EA}" type="slidenum">
              <a:rPr kumimoji="1" lang="ja-JP" altLang="en-US" smtClean="0"/>
              <a:t>‹#›</a:t>
            </a:fld>
            <a:endParaRPr kumimoji="1" lang="ja-JP" altLang="en-US"/>
          </a:p>
        </p:txBody>
      </p:sp>
    </p:spTree>
    <p:extLst>
      <p:ext uri="{BB962C8B-B14F-4D97-AF65-F5344CB8AC3E}">
        <p14:creationId xmlns:p14="http://schemas.microsoft.com/office/powerpoint/2010/main" val="1971944710"/>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r>
              <a:rPr kumimoji="1" lang="ja-JP" altLang="en-US"/>
              <a:t>令和２年６月１０日　</a:t>
            </a:r>
            <a:r>
              <a:rPr kumimoji="1" lang="en-US" altLang="ja-JP"/>
              <a:t>JA○○○</a:t>
            </a:r>
            <a:endParaRPr kumimoji="1" lang="ja-JP" altLang="en-US"/>
          </a:p>
        </p:txBody>
      </p:sp>
      <p:sp>
        <p:nvSpPr>
          <p:cNvPr id="3"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vl1pPr>
          </a:lstStyle>
          <a:p>
            <a:fld id="{9C9F0EEE-4010-493A-ADF7-1EB40EF800DF}" type="datetimeFigureOut">
              <a:rPr kumimoji="1" lang="ja-JP" altLang="en-US" smtClean="0"/>
              <a:t>2026/8/31</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vl1pPr>
          </a:lstStyle>
          <a:p>
            <a:fld id="{470CE2C3-9A20-4654-A992-F6802DC547F1}" type="slidenum">
              <a:rPr kumimoji="1" lang="ja-JP" altLang="en-US" smtClean="0"/>
              <a:t>‹#›</a:t>
            </a:fld>
            <a:endParaRPr kumimoji="1" lang="ja-JP" altLang="en-US"/>
          </a:p>
        </p:txBody>
      </p:sp>
    </p:spTree>
    <p:extLst>
      <p:ext uri="{BB962C8B-B14F-4D97-AF65-F5344CB8AC3E}">
        <p14:creationId xmlns:p14="http://schemas.microsoft.com/office/powerpoint/2010/main" val="3364664039"/>
      </p:ext>
    </p:extLst>
  </p:cSld>
  <p:clrMap bg1="lt1" tx1="dk1" bg2="lt2" tx2="dk2" accent1="accent1" accent2="accent2" accent3="accent3" accent4="accent4" accent5="accent5" accent6="accent6" hlink="hlink" folHlink="folHlink"/>
  <p:hf sldNum="0" ftr="0" dt="0"/>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F5D2BF6-DCB3-4B25-860E-6A151D592AD3}"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266239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DCFF2D9-021A-4957-8F5F-193CD8C612ED}"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78266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703343D-D7A8-4F91-82CA-F9AE6DE72A2D}"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410074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16C2FA7-392B-432D-8A5F-2BC2CCFACCBC}"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111946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47196C2-8158-4726-A24D-ACB21E9859B6}"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3912379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ADF2F49-75F8-468A-A72F-B5742015C31A}"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97028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6E6FA48-84DA-407D-8255-728C90CF3AF5}" type="datetime1">
              <a:rPr kumimoji="1" lang="ja-JP" altLang="en-US" smtClean="0"/>
              <a:t>2026/8/31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369885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FABE770-8175-4410-81EB-926D07C2FC29}" type="datetime1">
              <a:rPr kumimoji="1" lang="ja-JP" altLang="en-US" smtClean="0"/>
              <a:t>2026/8/31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2170041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4407C-BBFB-4BBE-9279-95B2BC49A2C9}" type="datetime1">
              <a:rPr kumimoji="1" lang="ja-JP" altLang="en-US" smtClean="0"/>
              <a:t>2026/8/31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2672329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4254FB-1A1F-4A21-82AB-03B5642901FC}"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2140194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AD7ABB7-66B8-4232-A88A-928C2970F164}"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110823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16FEC728-A6A0-4A5D-B444-2E44B8CB30EB}" type="datetime1">
              <a:rPr kumimoji="1" lang="ja-JP" altLang="en-US" smtClean="0"/>
              <a:t>2026/8/31</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ECF31DE-702A-4F1A-913E-6F988FBE00ED}" type="slidenum">
              <a:rPr kumimoji="1" lang="ja-JP" altLang="en-US" smtClean="0"/>
              <a:t>‹#›</a:t>
            </a:fld>
            <a:endParaRPr kumimoji="1" lang="ja-JP" altLang="en-US"/>
          </a:p>
        </p:txBody>
      </p:sp>
    </p:spTree>
    <p:extLst>
      <p:ext uri="{BB962C8B-B14F-4D97-AF65-F5344CB8AC3E}">
        <p14:creationId xmlns:p14="http://schemas.microsoft.com/office/powerpoint/2010/main" val="6997410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テキスト ボックス 7"/>
          <p:cNvSpPr txBox="1"/>
          <p:nvPr/>
        </p:nvSpPr>
        <p:spPr>
          <a:xfrm>
            <a:off x="194425" y="53073"/>
            <a:ext cx="7106000" cy="691935"/>
          </a:xfrm>
          <a:prstGeom prst="rect">
            <a:avLst/>
          </a:prstGeom>
          <a:noFill/>
        </p:spPr>
        <p:txBody>
          <a:bodyPr wrap="square" rtlCol="0">
            <a:noAutofit/>
          </a:bodyPr>
          <a:lstStyle/>
          <a:p>
            <a:pPr>
              <a:lnSpc>
                <a:spcPts val="5400"/>
              </a:lnSpc>
              <a:spcAft>
                <a:spcPts val="0"/>
              </a:spcAft>
            </a:pPr>
            <a:r>
              <a:rPr lang="ja-JP" altLang="en-US" sz="3200" b="1" spc="-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冠水ほ場における収穫の留意点</a:t>
            </a:r>
            <a:endParaRPr lang="ja-JP" sz="800" dirty="0">
              <a:effectLst/>
              <a:latin typeface="Meiryo UI" panose="020B0604030504040204" pitchFamily="50" charset="-128"/>
              <a:ea typeface="Meiryo UI" panose="020B0604030504040204" pitchFamily="50" charset="-128"/>
              <a:cs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9D244A22-5E07-8B2A-A9B2-1FE79EDD8102}"/>
              </a:ext>
            </a:extLst>
          </p:cNvPr>
          <p:cNvSpPr txBox="1"/>
          <p:nvPr/>
        </p:nvSpPr>
        <p:spPr>
          <a:xfrm>
            <a:off x="333907" y="929566"/>
            <a:ext cx="689186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b="1" dirty="0">
                <a:latin typeface="Meiryo UI" panose="020B0604030504040204" pitchFamily="50" charset="-128"/>
                <a:ea typeface="Meiryo UI" panose="020B0604030504040204" pitchFamily="50" charset="-128"/>
              </a:rPr>
              <a:t>　８月２７日の豪雨以降、邑知潟を中心にほ場の冠水が継続し、泥の流入も見られます。</a:t>
            </a:r>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a:t>
            </a:r>
            <a:r>
              <a:rPr kumimoji="1" lang="ja-JP" altLang="en-US" b="1" u="sng" dirty="0">
                <a:solidFill>
                  <a:srgbClr val="FF0000"/>
                </a:solidFill>
                <a:latin typeface="Meiryo UI" panose="020B0604030504040204" pitchFamily="50" charset="-128"/>
                <a:ea typeface="Meiryo UI" panose="020B0604030504040204" pitchFamily="50" charset="-128"/>
              </a:rPr>
              <a:t>被害を受けた籾が混入すると、出荷する玄米の品質を大きく損ねる</a:t>
            </a:r>
            <a:r>
              <a:rPr kumimoji="1" lang="ja-JP" altLang="en-US" b="1" dirty="0">
                <a:latin typeface="Meiryo UI" panose="020B0604030504040204" pitchFamily="50" charset="-128"/>
                <a:ea typeface="Meiryo UI" panose="020B0604030504040204" pitchFamily="50" charset="-128"/>
              </a:rPr>
              <a:t>ため以下の点に十分留意して収穫作業を進めてください。</a:t>
            </a:r>
            <a:endParaRPr kumimoji="1" lang="en-US" altLang="ja-JP" b="1"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757078E9-0A1C-6B3A-366D-0B8C6123A724}"/>
              </a:ext>
            </a:extLst>
          </p:cNvPr>
          <p:cNvSpPr txBox="1"/>
          <p:nvPr/>
        </p:nvSpPr>
        <p:spPr>
          <a:xfrm>
            <a:off x="194425" y="2713779"/>
            <a:ext cx="7461740" cy="3200876"/>
          </a:xfrm>
          <a:prstGeom prst="rect">
            <a:avLst/>
          </a:prstGeom>
          <a:noFill/>
        </p:spPr>
        <p:txBody>
          <a:bodyPr wrap="square" rtlCol="0">
            <a:spAutoFit/>
          </a:bodyPr>
          <a:lstStyle/>
          <a:p>
            <a:pPr>
              <a:spcAft>
                <a:spcPts val="600"/>
              </a:spcAft>
            </a:pPr>
            <a:r>
              <a:rPr kumimoji="1" lang="ja-JP" altLang="en-US" b="1" dirty="0">
                <a:highlight>
                  <a:srgbClr val="FFFF00"/>
                </a:highlight>
                <a:latin typeface="Meiryo UI" panose="020B0604030504040204" pitchFamily="50" charset="-128"/>
                <a:ea typeface="Meiryo UI" panose="020B0604030504040204" pitchFamily="50" charset="-128"/>
              </a:rPr>
              <a:t>以下のものは品質が大きく低下するため、共乾施設への持込ができません</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①丸</a:t>
            </a:r>
            <a:r>
              <a:rPr kumimoji="1" lang="en-US" altLang="ja-JP" dirty="0">
                <a:latin typeface="Meiryo UI" panose="020B0604030504040204" pitchFamily="50" charset="-128"/>
                <a:ea typeface="Meiryo UI" panose="020B0604030504040204" pitchFamily="50" charset="-128"/>
              </a:rPr>
              <a:t>3</a:t>
            </a:r>
            <a:r>
              <a:rPr kumimoji="1" lang="ja-JP" altLang="en-US" dirty="0">
                <a:latin typeface="Meiryo UI" panose="020B0604030504040204" pitchFamily="50" charset="-128"/>
                <a:ea typeface="Meiryo UI" panose="020B0604030504040204" pitchFamily="50" charset="-128"/>
              </a:rPr>
              <a:t>日以上</a:t>
            </a:r>
            <a:r>
              <a:rPr kumimoji="1" lang="ja-JP" altLang="en-US" b="1" u="sng" dirty="0">
                <a:latin typeface="Meiryo UI" panose="020B0604030504040204" pitchFamily="50" charset="-128"/>
                <a:ea typeface="Meiryo UI" panose="020B0604030504040204" pitchFamily="50" charset="-128"/>
              </a:rPr>
              <a:t>冠水が継続</a:t>
            </a:r>
            <a:r>
              <a:rPr kumimoji="1" lang="ja-JP" altLang="en-US" dirty="0">
                <a:latin typeface="Meiryo UI" panose="020B0604030504040204" pitchFamily="50" charset="-128"/>
                <a:ea typeface="Meiryo UI" panose="020B0604030504040204" pitchFamily="50" charset="-128"/>
              </a:rPr>
              <a:t>したほ場</a:t>
            </a:r>
            <a:r>
              <a:rPr kumimoji="1" lang="ja-JP" altLang="en-US" sz="1500" u="sng" dirty="0">
                <a:solidFill>
                  <a:srgbClr val="FF0000"/>
                </a:solidFill>
                <a:latin typeface="Meiryo UI" panose="020B0604030504040204" pitchFamily="50" charset="-128"/>
                <a:ea typeface="Meiryo UI" panose="020B0604030504040204" pitchFamily="50" charset="-128"/>
              </a:rPr>
              <a:t>（例：</a:t>
            </a:r>
            <a:r>
              <a:rPr kumimoji="1" lang="en-US" altLang="ja-JP" sz="1500" u="sng" dirty="0">
                <a:solidFill>
                  <a:srgbClr val="FF0000"/>
                </a:solidFill>
                <a:latin typeface="Meiryo UI" panose="020B0604030504040204" pitchFamily="50" charset="-128"/>
                <a:ea typeface="Meiryo UI" panose="020B0604030504040204" pitchFamily="50" charset="-128"/>
              </a:rPr>
              <a:t>27</a:t>
            </a:r>
            <a:r>
              <a:rPr kumimoji="1" lang="ja-JP" altLang="en-US" sz="1500" u="sng" dirty="0">
                <a:solidFill>
                  <a:srgbClr val="FF0000"/>
                </a:solidFill>
                <a:latin typeface="Meiryo UI" panose="020B0604030504040204" pitchFamily="50" charset="-128"/>
                <a:ea typeface="Meiryo UI" panose="020B0604030504040204" pitchFamily="50" charset="-128"/>
              </a:rPr>
              <a:t>日冠水⇒</a:t>
            </a:r>
            <a:r>
              <a:rPr kumimoji="1" lang="en-US" altLang="ja-JP" sz="1500" u="sng" dirty="0">
                <a:solidFill>
                  <a:srgbClr val="FF0000"/>
                </a:solidFill>
                <a:latin typeface="Meiryo UI" panose="020B0604030504040204" pitchFamily="50" charset="-128"/>
                <a:ea typeface="Meiryo UI" panose="020B0604030504040204" pitchFamily="50" charset="-128"/>
              </a:rPr>
              <a:t>29</a:t>
            </a:r>
            <a:r>
              <a:rPr kumimoji="1" lang="ja-JP" altLang="en-US" sz="1500" u="sng" dirty="0">
                <a:solidFill>
                  <a:srgbClr val="FF0000"/>
                </a:solidFill>
                <a:latin typeface="Meiryo UI" panose="020B0604030504040204" pitchFamily="50" charset="-128"/>
                <a:ea typeface="Meiryo UI" panose="020B0604030504040204" pitchFamily="50" charset="-128"/>
              </a:rPr>
              <a:t>日いっぱい冠水が継続）</a:t>
            </a:r>
            <a:endParaRPr kumimoji="1" lang="en-US" altLang="ja-JP" sz="1500" u="sng" dirty="0">
              <a:solidFill>
                <a:srgbClr val="FF0000"/>
              </a:solidFill>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➁</a:t>
            </a:r>
            <a:r>
              <a:rPr kumimoji="1" lang="ja-JP" altLang="en-US" b="1" u="sng" dirty="0">
                <a:latin typeface="Meiryo UI" panose="020B0604030504040204" pitchFamily="50" charset="-128"/>
                <a:ea typeface="Meiryo UI" panose="020B0604030504040204" pitchFamily="50" charset="-128"/>
              </a:rPr>
              <a:t>穂・止め葉に泥が付着</a:t>
            </a:r>
            <a:r>
              <a:rPr kumimoji="1" lang="ja-JP" altLang="en-US" dirty="0">
                <a:latin typeface="Meiryo UI" panose="020B0604030504040204" pitchFamily="50" charset="-128"/>
                <a:ea typeface="Meiryo UI" panose="020B0604030504040204" pitchFamily="50" charset="-128"/>
              </a:rPr>
              <a:t>しているほ場</a:t>
            </a:r>
            <a:r>
              <a:rPr kumimoji="1" lang="ja-JP" altLang="en-US" sz="1500" dirty="0">
                <a:latin typeface="Meiryo UI" panose="020B0604030504040204" pitchFamily="50" charset="-128"/>
                <a:ea typeface="Meiryo UI" panose="020B0604030504040204" pitchFamily="50" charset="-128"/>
              </a:rPr>
              <a:t>（目視で確認できる・穂を振ると土埃が生じる）</a:t>
            </a:r>
            <a:endParaRPr kumimoji="1" lang="en-US" altLang="ja-JP" sz="1500"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➂油や発酵臭などの</a:t>
            </a:r>
            <a:r>
              <a:rPr kumimoji="1" lang="ja-JP" altLang="en-US" b="1" u="sng" dirty="0">
                <a:latin typeface="Meiryo UI" panose="020B0604030504040204" pitchFamily="50" charset="-128"/>
                <a:ea typeface="Meiryo UI" panose="020B0604030504040204" pitchFamily="50" charset="-128"/>
              </a:rPr>
              <a:t>異臭</a:t>
            </a:r>
            <a:r>
              <a:rPr kumimoji="1" lang="ja-JP" altLang="en-US" dirty="0">
                <a:latin typeface="Meiryo UI" panose="020B0604030504040204" pitchFamily="50" charset="-128"/>
                <a:ea typeface="Meiryo UI" panose="020B0604030504040204" pitchFamily="50" charset="-128"/>
              </a:rPr>
              <a:t>のあるほ場</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➃</a:t>
            </a:r>
            <a:r>
              <a:rPr kumimoji="1" lang="ja-JP" altLang="en-US" b="1" u="sng" dirty="0">
                <a:latin typeface="Meiryo UI" panose="020B0604030504040204" pitchFamily="50" charset="-128"/>
                <a:ea typeface="Meiryo UI" panose="020B0604030504040204" pitchFamily="50" charset="-128"/>
              </a:rPr>
              <a:t>発芽籾</a:t>
            </a:r>
            <a:r>
              <a:rPr kumimoji="1" lang="ja-JP" altLang="en-US" dirty="0">
                <a:latin typeface="Meiryo UI" panose="020B0604030504040204" pitchFamily="50" charset="-128"/>
                <a:ea typeface="Meiryo UI" panose="020B0604030504040204" pitchFamily="50" charset="-128"/>
              </a:rPr>
              <a:t>が生じているほ場</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en-US" altLang="ja-JP" sz="1600" u="sng" dirty="0">
                <a:solidFill>
                  <a:srgbClr val="FF0000"/>
                </a:solidFill>
                <a:latin typeface="Meiryo UI" panose="020B0604030504040204" pitchFamily="50" charset="-128"/>
                <a:ea typeface="Meiryo UI" panose="020B0604030504040204" pitchFamily="50" charset="-128"/>
              </a:rPr>
              <a:t>※</a:t>
            </a:r>
            <a:r>
              <a:rPr kumimoji="1" lang="ja-JP" altLang="en-US" sz="1600" u="sng" dirty="0">
                <a:solidFill>
                  <a:srgbClr val="FF0000"/>
                </a:solidFill>
                <a:latin typeface="Meiryo UI" panose="020B0604030504040204" pitchFamily="50" charset="-128"/>
                <a:ea typeface="Meiryo UI" panose="020B0604030504040204" pitchFamily="50" charset="-128"/>
              </a:rPr>
              <a:t>施設荷受け前に原料の確認を実施し</a:t>
            </a:r>
            <a:endParaRPr kumimoji="1" lang="en-US" altLang="ja-JP" sz="1600" u="sng" dirty="0">
              <a:solidFill>
                <a:srgbClr val="FF0000"/>
              </a:solidFill>
              <a:latin typeface="Meiryo UI" panose="020B0604030504040204" pitchFamily="50" charset="-128"/>
              <a:ea typeface="Meiryo UI" panose="020B0604030504040204" pitchFamily="50" charset="-128"/>
            </a:endParaRPr>
          </a:p>
          <a:p>
            <a:pPr>
              <a:spcAft>
                <a:spcPts val="600"/>
              </a:spcAft>
            </a:pPr>
            <a:r>
              <a:rPr kumimoji="1" lang="ja-JP" altLang="en-US" sz="1600" u="sng" dirty="0">
                <a:solidFill>
                  <a:srgbClr val="FF0000"/>
                </a:solidFill>
                <a:latin typeface="Meiryo UI" panose="020B0604030504040204" pitchFamily="50" charset="-128"/>
                <a:ea typeface="Meiryo UI" panose="020B0604030504040204" pitchFamily="50" charset="-128"/>
              </a:rPr>
              <a:t>万一、原料に異変がある場合は荷受け</a:t>
            </a:r>
            <a:endParaRPr kumimoji="1" lang="en-US" altLang="ja-JP" sz="1600" u="sng" dirty="0">
              <a:solidFill>
                <a:srgbClr val="FF0000"/>
              </a:solidFill>
              <a:latin typeface="Meiryo UI" panose="020B0604030504040204" pitchFamily="50" charset="-128"/>
              <a:ea typeface="Meiryo UI" panose="020B0604030504040204" pitchFamily="50" charset="-128"/>
            </a:endParaRPr>
          </a:p>
          <a:p>
            <a:pPr>
              <a:spcAft>
                <a:spcPts val="600"/>
              </a:spcAft>
            </a:pPr>
            <a:r>
              <a:rPr kumimoji="1" lang="ja-JP" altLang="en-US" sz="1600" u="sng" dirty="0">
                <a:solidFill>
                  <a:srgbClr val="FF0000"/>
                </a:solidFill>
                <a:latin typeface="Meiryo UI" panose="020B0604030504040204" pitchFamily="50" charset="-128"/>
                <a:ea typeface="Meiryo UI" panose="020B0604030504040204" pitchFamily="50" charset="-128"/>
              </a:rPr>
              <a:t>不可とする。</a:t>
            </a:r>
            <a:endParaRPr kumimoji="1" lang="en-US" altLang="ja-JP" sz="1600" u="sng" dirty="0">
              <a:solidFill>
                <a:srgbClr val="FF0000"/>
              </a:solidFill>
              <a:latin typeface="Meiryo UI" panose="020B0604030504040204" pitchFamily="50" charset="-128"/>
              <a:ea typeface="Meiryo UI" panose="020B0604030504040204" pitchFamily="50" charset="-128"/>
            </a:endParaRPr>
          </a:p>
          <a:p>
            <a:pPr>
              <a:spcAft>
                <a:spcPts val="600"/>
              </a:spcAft>
            </a:pPr>
            <a:endParaRPr kumimoji="1" lang="en-US" altLang="ja-JP"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8CA9AEC5-A938-D466-CD05-A2B6459F6B8D}"/>
              </a:ext>
            </a:extLst>
          </p:cNvPr>
          <p:cNvSpPr txBox="1"/>
          <p:nvPr/>
        </p:nvSpPr>
        <p:spPr>
          <a:xfrm>
            <a:off x="13750" y="2243873"/>
            <a:ext cx="4592584" cy="400110"/>
          </a:xfrm>
          <a:prstGeom prst="rect">
            <a:avLst/>
          </a:prstGeom>
          <a:noFill/>
        </p:spPr>
        <p:txBody>
          <a:bodyPr wrap="square" rtlCol="0">
            <a:spAutoFit/>
          </a:bodyPr>
          <a:lstStyle/>
          <a:p>
            <a:r>
              <a:rPr kumimoji="1" lang="ja-JP" altLang="en-US" sz="2000" b="1" dirty="0">
                <a:latin typeface="Meiryo UI" panose="020B0604030504040204" pitchFamily="50" charset="-128"/>
                <a:ea typeface="Meiryo UI" panose="020B0604030504040204" pitchFamily="50" charset="-128"/>
              </a:rPr>
              <a:t>（共同乾燥施設を利用の皆様へ）</a:t>
            </a:r>
          </a:p>
        </p:txBody>
      </p:sp>
      <p:sp>
        <p:nvSpPr>
          <p:cNvPr id="6" name="テキスト ボックス 5">
            <a:extLst>
              <a:ext uri="{FF2B5EF4-FFF2-40B4-BE49-F238E27FC236}">
                <a16:creationId xmlns:a16="http://schemas.microsoft.com/office/drawing/2014/main" id="{26EBAC1A-31D7-B493-D895-8FDA5C6ECBBE}"/>
              </a:ext>
            </a:extLst>
          </p:cNvPr>
          <p:cNvSpPr txBox="1"/>
          <p:nvPr/>
        </p:nvSpPr>
        <p:spPr>
          <a:xfrm>
            <a:off x="13750" y="5421318"/>
            <a:ext cx="3673099" cy="400110"/>
          </a:xfrm>
          <a:prstGeom prst="rect">
            <a:avLst/>
          </a:prstGeom>
          <a:noFill/>
        </p:spPr>
        <p:txBody>
          <a:bodyPr wrap="square" rtlCol="0">
            <a:spAutoFit/>
          </a:bodyPr>
          <a:lstStyle/>
          <a:p>
            <a:r>
              <a:rPr kumimoji="1" lang="ja-JP" altLang="en-US" sz="2000" b="1" dirty="0">
                <a:latin typeface="Meiryo UI" panose="020B0604030504040204" pitchFamily="50" charset="-128"/>
                <a:ea typeface="Meiryo UI" panose="020B0604030504040204" pitchFamily="50" charset="-128"/>
              </a:rPr>
              <a:t>（個別乾燥の皆様へ）</a:t>
            </a:r>
          </a:p>
        </p:txBody>
      </p:sp>
      <p:sp>
        <p:nvSpPr>
          <p:cNvPr id="7" name="テキスト ボックス 6">
            <a:extLst>
              <a:ext uri="{FF2B5EF4-FFF2-40B4-BE49-F238E27FC236}">
                <a16:creationId xmlns:a16="http://schemas.microsoft.com/office/drawing/2014/main" id="{A88C5048-4054-9597-702C-8B934802B9E3}"/>
              </a:ext>
            </a:extLst>
          </p:cNvPr>
          <p:cNvSpPr txBox="1"/>
          <p:nvPr/>
        </p:nvSpPr>
        <p:spPr>
          <a:xfrm>
            <a:off x="226837" y="5814242"/>
            <a:ext cx="7253207" cy="2031325"/>
          </a:xfrm>
          <a:prstGeom prst="rect">
            <a:avLst/>
          </a:prstGeom>
          <a:noFill/>
        </p:spPr>
        <p:txBody>
          <a:bodyPr wrap="square" rtlCol="0">
            <a:spAutoFit/>
          </a:bodyPr>
          <a:lstStyle/>
          <a:p>
            <a:pPr>
              <a:spcAft>
                <a:spcPts val="600"/>
              </a:spcAft>
            </a:pPr>
            <a:r>
              <a:rPr kumimoji="1" lang="ja-JP" altLang="en-US" b="1" dirty="0">
                <a:highlight>
                  <a:srgbClr val="FFFF00"/>
                </a:highlight>
                <a:latin typeface="Meiryo UI" panose="020B0604030504040204" pitchFamily="50" charset="-128"/>
                <a:ea typeface="Meiryo UI" panose="020B0604030504040204" pitchFamily="50" charset="-128"/>
              </a:rPr>
              <a:t>上記①～➃では収穫を実施しない他、収穫する際には以下を遵守する</a:t>
            </a:r>
            <a:endParaRPr kumimoji="1" lang="en-US" altLang="ja-JP" b="1" dirty="0">
              <a:highlight>
                <a:srgbClr val="FFFF00"/>
              </a:highlight>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・冠水したほ場の籾は冠水日数に応じて、区分管理して、乾燥調製を行うこと</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（品質低下を一定程度抑えることができます）</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・区分管理する冠水日数の目安は以下の通りです。</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sz="1600" dirty="0">
                <a:latin typeface="Meiryo UI" panose="020B0604030504040204" pitchFamily="50" charset="-128"/>
                <a:ea typeface="Meiryo UI" panose="020B0604030504040204" pitchFamily="50" charset="-128"/>
              </a:rPr>
              <a:t>　〇</a:t>
            </a:r>
            <a:r>
              <a:rPr kumimoji="1" lang="ja-JP" altLang="en-US" sz="1600" u="sng" dirty="0">
                <a:latin typeface="Meiryo UI" panose="020B0604030504040204" pitchFamily="50" charset="-128"/>
                <a:ea typeface="Meiryo UI" panose="020B0604030504040204" pitchFamily="50" charset="-128"/>
              </a:rPr>
              <a:t>無冠水のほ場</a:t>
            </a:r>
            <a:r>
              <a:rPr kumimoji="1" lang="ja-JP" altLang="en-US" sz="1600" dirty="0">
                <a:latin typeface="Meiryo UI" panose="020B0604030504040204" pitchFamily="50" charset="-128"/>
                <a:ea typeface="Meiryo UI" panose="020B0604030504040204" pitchFamily="50" charset="-128"/>
              </a:rPr>
              <a:t>　　〇</a:t>
            </a:r>
            <a:r>
              <a:rPr kumimoji="1" lang="ja-JP" altLang="en-US" sz="1600" u="sng" dirty="0">
                <a:latin typeface="Meiryo UI" panose="020B0604030504040204" pitchFamily="50" charset="-128"/>
                <a:ea typeface="Meiryo UI" panose="020B0604030504040204" pitchFamily="50" charset="-128"/>
              </a:rPr>
              <a:t>１～２日以内冠水したほ場</a:t>
            </a:r>
            <a:r>
              <a:rPr kumimoji="1" lang="ja-JP" altLang="en-US" sz="1600" dirty="0">
                <a:latin typeface="Meiryo UI" panose="020B0604030504040204" pitchFamily="50" charset="-128"/>
                <a:ea typeface="Meiryo UI" panose="020B0604030504040204" pitchFamily="50" charset="-128"/>
              </a:rPr>
              <a:t>　　</a:t>
            </a:r>
            <a:r>
              <a:rPr kumimoji="1" lang="ja-JP" altLang="en-US" sz="1600" strike="sngStrike" dirty="0">
                <a:solidFill>
                  <a:srgbClr val="FF0000"/>
                </a:solidFill>
                <a:latin typeface="Meiryo UI" panose="020B0604030504040204" pitchFamily="50" charset="-128"/>
                <a:ea typeface="Meiryo UI" panose="020B0604030504040204" pitchFamily="50" charset="-128"/>
              </a:rPr>
              <a:t>　</a:t>
            </a:r>
            <a:r>
              <a:rPr kumimoji="1" lang="ja-JP" altLang="en-US" strike="sngStrike" dirty="0">
                <a:solidFill>
                  <a:srgbClr val="FF0000"/>
                </a:solidFill>
                <a:latin typeface="Meiryo UI" panose="020B0604030504040204" pitchFamily="50" charset="-128"/>
                <a:ea typeface="Meiryo UI" panose="020B0604030504040204" pitchFamily="50" charset="-128"/>
              </a:rPr>
              <a:t>　　　　　　</a:t>
            </a:r>
            <a:endParaRPr kumimoji="1" lang="en-US" altLang="ja-JP" strike="sngStrike" dirty="0">
              <a:solidFill>
                <a:srgbClr val="FF0000"/>
              </a:solidFill>
              <a:latin typeface="Meiryo UI" panose="020B0604030504040204" pitchFamily="50" charset="-128"/>
              <a:ea typeface="Meiryo UI" panose="020B0604030504040204" pitchFamily="50" charset="-128"/>
            </a:endParaRPr>
          </a:p>
          <a:p>
            <a:pPr>
              <a:spcAft>
                <a:spcPts val="600"/>
              </a:spcAft>
            </a:pPr>
            <a:r>
              <a:rPr kumimoji="1" lang="ja-JP" altLang="en-US" sz="1600" dirty="0">
                <a:latin typeface="Meiryo UI" panose="020B0604030504040204" pitchFamily="50" charset="-128"/>
                <a:ea typeface="Meiryo UI" panose="020B0604030504040204" pitchFamily="50" charset="-128"/>
              </a:rPr>
              <a:t>　</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乾燥機への張り込み以降区分することが理想です。</a:t>
            </a:r>
            <a:endParaRPr kumimoji="1" lang="en-US" altLang="ja-JP" sz="1600"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EE0241F8-F42E-8684-31FD-2F4D88F49F0D}"/>
              </a:ext>
            </a:extLst>
          </p:cNvPr>
          <p:cNvSpPr/>
          <p:nvPr/>
        </p:nvSpPr>
        <p:spPr>
          <a:xfrm>
            <a:off x="124738" y="7878072"/>
            <a:ext cx="7353889" cy="2760668"/>
          </a:xfrm>
          <a:prstGeom prst="roundRect">
            <a:avLst>
              <a:gd name="adj" fmla="val 10453"/>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4D8F1A00-0541-80DF-2A1A-4EA5E170FA30}"/>
              </a:ext>
            </a:extLst>
          </p:cNvPr>
          <p:cNvSpPr txBox="1"/>
          <p:nvPr/>
        </p:nvSpPr>
        <p:spPr>
          <a:xfrm>
            <a:off x="132433" y="7878073"/>
            <a:ext cx="3673099" cy="400110"/>
          </a:xfrm>
          <a:prstGeom prst="rect">
            <a:avLst/>
          </a:prstGeom>
          <a:noFill/>
        </p:spPr>
        <p:txBody>
          <a:bodyPr wrap="square" rtlCol="0">
            <a:spAutoFit/>
          </a:bodyPr>
          <a:lstStyle/>
          <a:p>
            <a:r>
              <a:rPr kumimoji="1" lang="ja-JP" altLang="en-US" sz="2000" b="1" dirty="0">
                <a:latin typeface="Meiryo UI" panose="020B0604030504040204" pitchFamily="50" charset="-128"/>
                <a:ea typeface="Meiryo UI" panose="020B0604030504040204" pitchFamily="50" charset="-128"/>
              </a:rPr>
              <a:t>（その他）</a:t>
            </a:r>
          </a:p>
        </p:txBody>
      </p:sp>
      <p:sp>
        <p:nvSpPr>
          <p:cNvPr id="19" name="テキスト ボックス 18">
            <a:extLst>
              <a:ext uri="{FF2B5EF4-FFF2-40B4-BE49-F238E27FC236}">
                <a16:creationId xmlns:a16="http://schemas.microsoft.com/office/drawing/2014/main" id="{E1DA9AEE-30FA-6D6A-E149-24B76F93583C}"/>
              </a:ext>
            </a:extLst>
          </p:cNvPr>
          <p:cNvSpPr txBox="1"/>
          <p:nvPr/>
        </p:nvSpPr>
        <p:spPr>
          <a:xfrm>
            <a:off x="263784" y="8247187"/>
            <a:ext cx="7392381" cy="233910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・遅植えのコシヒカリや晩生品種で、まだ成熟期に達していないほ場については </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en-US" altLang="ja-JP" dirty="0">
                <a:latin typeface="Meiryo UI" panose="020B0604030504040204" pitchFamily="50" charset="-128"/>
                <a:ea typeface="Meiryo UI" panose="020B0604030504040204" pitchFamily="50" charset="-128"/>
              </a:rPr>
              <a:t/>
            </a:r>
            <a:r>
              <a:rPr kumimoji="1" lang="ja-JP" altLang="en-US" dirty="0">
                <a:latin typeface="Meiryo UI" panose="020B0604030504040204" pitchFamily="50" charset="-128"/>
                <a:ea typeface="Meiryo UI" panose="020B0604030504040204" pitchFamily="50" charset="-128"/>
              </a:rPr>
              <a:t>状況が判明次第、改めて情報を発信する予定です。</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・収穫ができなかったほ場における以後の対応については、別途情報を</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　発信します。</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・収穫作業について不明な点や確認が必要な場合は以下までご連絡ください。</a:t>
            </a:r>
            <a:endParaRPr kumimoji="1" lang="en-US" altLang="ja-JP" dirty="0">
              <a:latin typeface="Meiryo UI" panose="020B0604030504040204" pitchFamily="50" charset="-128"/>
              <a:ea typeface="Meiryo UI" panose="020B0604030504040204" pitchFamily="50" charset="-128"/>
            </a:endParaRPr>
          </a:p>
          <a:p>
            <a:pPr>
              <a:spcAft>
                <a:spcPts val="600"/>
              </a:spcAft>
            </a:pPr>
            <a:r>
              <a:rPr kumimoji="1" lang="ja-JP" altLang="en-US" dirty="0">
                <a:latin typeface="Meiryo UI" panose="020B0604030504040204" pitchFamily="50" charset="-128"/>
                <a:ea typeface="Meiryo UI" panose="020B0604030504040204" pitchFamily="50" charset="-128"/>
              </a:rPr>
              <a:t>　</a:t>
            </a:r>
            <a:r>
              <a:rPr kumimoji="1" lang="ja-JP" altLang="en-US" sz="1600" dirty="0">
                <a:latin typeface="Meiryo UI" panose="020B0604030504040204" pitchFamily="50" charset="-128"/>
                <a:ea typeface="Meiryo UI" panose="020B0604030504040204" pitchFamily="50" charset="-128"/>
              </a:rPr>
              <a:t>〇共同乾燥施設を利用される方　⇒　</a:t>
            </a:r>
            <a:r>
              <a:rPr kumimoji="1" lang="en-US" altLang="ja-JP" sz="1600" dirty="0">
                <a:latin typeface="Meiryo UI" panose="020B0604030504040204" pitchFamily="50" charset="-128"/>
                <a:ea typeface="Meiryo UI" panose="020B0604030504040204" pitchFamily="50" charset="-128"/>
              </a:rPr>
              <a:t>JA</a:t>
            </a:r>
            <a:r>
              <a:rPr kumimoji="1" lang="ja-JP" altLang="en-US" sz="1600" dirty="0">
                <a:latin typeface="Meiryo UI" panose="020B0604030504040204" pitchFamily="50" charset="-128"/>
                <a:ea typeface="Meiryo UI" panose="020B0604030504040204" pitchFamily="50" charset="-128"/>
              </a:rPr>
              <a:t>はくい営農部　</a:t>
            </a:r>
            <a:r>
              <a:rPr kumimoji="1" lang="en-US" altLang="ja-JP" sz="1600" dirty="0">
                <a:latin typeface="Meiryo UI" panose="020B0604030504040204" pitchFamily="50" charset="-128"/>
                <a:ea typeface="Meiryo UI" panose="020B0604030504040204" pitchFamily="50" charset="-128"/>
              </a:rPr>
              <a:t>TEL</a:t>
            </a:r>
            <a:r>
              <a:rPr kumimoji="1" lang="ja-JP" altLang="en-US" sz="1600" dirty="0">
                <a:latin typeface="Meiryo UI" panose="020B0604030504040204" pitchFamily="50" charset="-128"/>
                <a:ea typeface="Meiryo UI" panose="020B0604030504040204" pitchFamily="50" charset="-128"/>
              </a:rPr>
              <a:t/>
            </a:r>
            <a:r>
              <a:rPr kumimoji="1" lang="en-US" altLang="ja-JP" sz="1600" dirty="0">
                <a:latin typeface="Meiryo UI" panose="020B0604030504040204" pitchFamily="50" charset="-128"/>
                <a:ea typeface="Meiryo UI" panose="020B0604030504040204" pitchFamily="50" charset="-128"/>
              </a:rPr>
              <a:t>0767</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22</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7766</a:t>
            </a:r>
          </a:p>
          <a:p>
            <a:pPr>
              <a:spcAft>
                <a:spcPts val="600"/>
              </a:spcAft>
            </a:pPr>
            <a:r>
              <a:rPr kumimoji="1" lang="ja-JP" altLang="en-US" dirty="0">
                <a:latin typeface="Meiryo UI" panose="020B0604030504040204" pitchFamily="50" charset="-128"/>
                <a:ea typeface="Meiryo UI" panose="020B0604030504040204" pitchFamily="50" charset="-128"/>
              </a:rPr>
              <a:t>　</a:t>
            </a:r>
            <a:r>
              <a:rPr kumimoji="1" lang="ja-JP" altLang="en-US" sz="1600" dirty="0">
                <a:latin typeface="Meiryo UI" panose="020B0604030504040204" pitchFamily="50" charset="-128"/>
                <a:ea typeface="Meiryo UI" panose="020B0604030504040204" pitchFamily="50" charset="-128"/>
              </a:rPr>
              <a:t>〇その他のお問い合わせ　⇒　羽咋農林事務所　        </a:t>
            </a:r>
            <a:r>
              <a:rPr kumimoji="1" lang="en-US" altLang="ja-JP" sz="1600" dirty="0">
                <a:latin typeface="Meiryo UI" panose="020B0604030504040204" pitchFamily="50" charset="-128"/>
                <a:ea typeface="Meiryo UI" panose="020B0604030504040204" pitchFamily="50" charset="-128"/>
              </a:rPr>
              <a:t>TEL 0767</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22</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0001</a:t>
            </a:r>
            <a:r>
              <a:rPr kumimoji="1" lang="ja-JP" altLang="en-US" sz="1600" dirty="0">
                <a:latin typeface="Meiryo UI" panose="020B0604030504040204" pitchFamily="50" charset="-128"/>
                <a:ea typeface="Meiryo UI" panose="020B0604030504040204" pitchFamily="50" charset="-128"/>
              </a:rPr>
              <a:t>　</a:t>
            </a:r>
            <a:endParaRPr kumimoji="1" lang="en-US" altLang="ja-JP"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4F10F630-F92A-46AB-6969-29FD17754781}"/>
              </a:ext>
            </a:extLst>
          </p:cNvPr>
          <p:cNvSpPr txBox="1"/>
          <p:nvPr/>
        </p:nvSpPr>
        <p:spPr>
          <a:xfrm>
            <a:off x="5510342" y="143490"/>
            <a:ext cx="1968285" cy="646331"/>
          </a:xfrm>
          <a:prstGeom prst="rect">
            <a:avLst/>
          </a:prstGeom>
          <a:noFill/>
        </p:spPr>
        <p:txBody>
          <a:bodyPr wrap="square" rtlCol="0">
            <a:spAutoFit/>
          </a:bodyPr>
          <a:lstStyle/>
          <a:p>
            <a:pPr algn="r"/>
            <a:r>
              <a:rPr kumimoji="1" lang="en-US" altLang="ja-JP" dirty="0"/>
              <a:t>JA</a:t>
            </a:r>
            <a:r>
              <a:rPr kumimoji="1" lang="ja-JP" altLang="en-US" dirty="0"/>
              <a:t>はくい</a:t>
            </a:r>
            <a:endParaRPr kumimoji="1" lang="en-US" altLang="ja-JP" dirty="0"/>
          </a:p>
          <a:p>
            <a:pPr algn="r"/>
            <a:r>
              <a:rPr kumimoji="1" lang="ja-JP" altLang="en-US" dirty="0"/>
              <a:t>羽咋農林事務所</a:t>
            </a:r>
          </a:p>
        </p:txBody>
      </p:sp>
      <p:pic>
        <p:nvPicPr>
          <p:cNvPr id="9" name="図 8">
            <a:extLst>
              <a:ext uri="{FF2B5EF4-FFF2-40B4-BE49-F238E27FC236}">
                <a16:creationId xmlns:a16="http://schemas.microsoft.com/office/drawing/2014/main" id="{9C21239E-6F3B-DFE7-0394-D2A9A05DB29F}"/>
              </a:ext>
            </a:extLst>
          </p:cNvPr>
          <p:cNvPicPr>
            <a:picLocks noChangeAspect="1"/>
          </p:cNvPicPr>
          <p:nvPr/>
        </p:nvPicPr>
        <p:blipFill>
          <a:blip r:embed="rId2" cstate="print">
            <a:extLst>
              <a:ext uri="{28A0092B-C50C-407E-A947-70E740481C1C}">
                <a14:useLocalDpi xmlns:a14="http://schemas.microsoft.com/office/drawing/2010/main" val="0"/>
              </a:ext>
            </a:extLst>
          </a:blip>
          <a:srcRect l="12860" r="17565" b="40080"/>
          <a:stretch>
            <a:fillRect/>
          </a:stretch>
        </p:blipFill>
        <p:spPr>
          <a:xfrm>
            <a:off x="5745292" y="3928877"/>
            <a:ext cx="1481008" cy="1700807"/>
          </a:xfrm>
          <a:prstGeom prst="rect">
            <a:avLst/>
          </a:prstGeom>
        </p:spPr>
      </p:pic>
      <p:sp>
        <p:nvSpPr>
          <p:cNvPr id="10" name="テキスト ボックス 9">
            <a:extLst>
              <a:ext uri="{FF2B5EF4-FFF2-40B4-BE49-F238E27FC236}">
                <a16:creationId xmlns:a16="http://schemas.microsoft.com/office/drawing/2014/main" id="{E45278A4-3A39-10B4-767C-870DEE312E10}"/>
              </a:ext>
            </a:extLst>
          </p:cNvPr>
          <p:cNvSpPr txBox="1"/>
          <p:nvPr/>
        </p:nvSpPr>
        <p:spPr>
          <a:xfrm>
            <a:off x="5803683" y="3936091"/>
            <a:ext cx="996950" cy="369332"/>
          </a:xfrm>
          <a:prstGeom prst="rect">
            <a:avLst/>
          </a:prstGeom>
          <a:noFill/>
        </p:spPr>
        <p:txBody>
          <a:bodyPr wrap="square" rtlCol="0">
            <a:spAutoFit/>
          </a:bodyPr>
          <a:lstStyle/>
          <a:p>
            <a:r>
              <a:rPr kumimoji="1" lang="ja-JP" altLang="en-US" b="1" dirty="0">
                <a:solidFill>
                  <a:schemeClr val="bg1"/>
                </a:solidFill>
                <a:latin typeface="Meiryo UI" panose="020B0604030504040204" pitchFamily="50" charset="-128"/>
                <a:ea typeface="Meiryo UI" panose="020B0604030504040204" pitchFamily="50" charset="-128"/>
              </a:rPr>
              <a:t>発芽籾</a:t>
            </a:r>
          </a:p>
        </p:txBody>
      </p:sp>
      <p:sp>
        <p:nvSpPr>
          <p:cNvPr id="11" name="楕円 10">
            <a:extLst>
              <a:ext uri="{FF2B5EF4-FFF2-40B4-BE49-F238E27FC236}">
                <a16:creationId xmlns:a16="http://schemas.microsoft.com/office/drawing/2014/main" id="{C94192A9-4DA4-B63A-A493-005975E9BDEB}"/>
              </a:ext>
            </a:extLst>
          </p:cNvPr>
          <p:cNvSpPr/>
          <p:nvPr/>
        </p:nvSpPr>
        <p:spPr>
          <a:xfrm>
            <a:off x="6616483" y="4736576"/>
            <a:ext cx="184150" cy="18467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6ED34981-58A3-7E2D-2834-C62D99D5E83B}"/>
              </a:ext>
            </a:extLst>
          </p:cNvPr>
          <p:cNvSpPr/>
          <p:nvPr/>
        </p:nvSpPr>
        <p:spPr>
          <a:xfrm>
            <a:off x="6432333" y="5158943"/>
            <a:ext cx="184150" cy="18467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17463BB1-255B-F95B-D584-8CDC193A39A3}"/>
              </a:ext>
            </a:extLst>
          </p:cNvPr>
          <p:cNvSpPr/>
          <p:nvPr/>
        </p:nvSpPr>
        <p:spPr>
          <a:xfrm>
            <a:off x="6428822" y="4705918"/>
            <a:ext cx="184150" cy="18467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D1427A81-813F-8D6D-1EDD-7482F504912F}"/>
              </a:ext>
            </a:extLst>
          </p:cNvPr>
          <p:cNvSpPr/>
          <p:nvPr/>
        </p:nvSpPr>
        <p:spPr>
          <a:xfrm>
            <a:off x="6616483" y="4201897"/>
            <a:ext cx="184150" cy="18467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E21EC5F0-D97F-03F8-6E90-F495BD5CA39C}"/>
              </a:ext>
            </a:extLst>
          </p:cNvPr>
          <p:cNvSpPr/>
          <p:nvPr/>
        </p:nvSpPr>
        <p:spPr>
          <a:xfrm>
            <a:off x="6304997" y="4910448"/>
            <a:ext cx="184150" cy="18467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D731406F-6EEC-C876-3904-207836C8E11D}"/>
              </a:ext>
            </a:extLst>
          </p:cNvPr>
          <p:cNvPicPr>
            <a:picLocks noChangeAspect="1"/>
          </p:cNvPicPr>
          <p:nvPr/>
        </p:nvPicPr>
        <p:blipFill>
          <a:blip r:embed="rId3" cstate="print">
            <a:extLst>
              <a:ext uri="{28A0092B-C50C-407E-A947-70E740481C1C}">
                <a14:useLocalDpi xmlns:a14="http://schemas.microsoft.com/office/drawing/2010/main" val="0"/>
              </a:ext>
            </a:extLst>
          </a:blip>
          <a:srcRect r="14982" b="34733"/>
          <a:stretch>
            <a:fillRect/>
          </a:stretch>
        </p:blipFill>
        <p:spPr>
          <a:xfrm>
            <a:off x="3940469" y="3936092"/>
            <a:ext cx="1654405" cy="1693592"/>
          </a:xfrm>
          <a:prstGeom prst="rect">
            <a:avLst/>
          </a:prstGeom>
        </p:spPr>
      </p:pic>
      <p:sp>
        <p:nvSpPr>
          <p:cNvPr id="28" name="楕円 27">
            <a:extLst>
              <a:ext uri="{FF2B5EF4-FFF2-40B4-BE49-F238E27FC236}">
                <a16:creationId xmlns:a16="http://schemas.microsoft.com/office/drawing/2014/main" id="{130F59BC-5F15-0B1A-CBB2-6AF405410A01}"/>
              </a:ext>
            </a:extLst>
          </p:cNvPr>
          <p:cNvSpPr/>
          <p:nvPr/>
        </p:nvSpPr>
        <p:spPr>
          <a:xfrm rot="20710974">
            <a:off x="4678628" y="4108835"/>
            <a:ext cx="170335" cy="101869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 name="直線コネクタ 29">
            <a:extLst>
              <a:ext uri="{FF2B5EF4-FFF2-40B4-BE49-F238E27FC236}">
                <a16:creationId xmlns:a16="http://schemas.microsoft.com/office/drawing/2014/main" id="{B7D6D55B-1B0F-B0E7-2558-B7EB1F08E427}"/>
              </a:ext>
            </a:extLst>
          </p:cNvPr>
          <p:cNvCxnSpPr>
            <a:cxnSpLocks/>
          </p:cNvCxnSpPr>
          <p:nvPr/>
        </p:nvCxnSpPr>
        <p:spPr>
          <a:xfrm flipV="1">
            <a:off x="4732707" y="4103991"/>
            <a:ext cx="212594" cy="1377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BD13AC4E-EF8D-8E96-12F3-26894501BA55}"/>
              </a:ext>
            </a:extLst>
          </p:cNvPr>
          <p:cNvSpPr txBox="1"/>
          <p:nvPr/>
        </p:nvSpPr>
        <p:spPr>
          <a:xfrm>
            <a:off x="4421366" y="3886405"/>
            <a:ext cx="1231899" cy="276999"/>
          </a:xfrm>
          <a:prstGeom prst="rect">
            <a:avLst/>
          </a:prstGeom>
          <a:noFill/>
        </p:spPr>
        <p:txBody>
          <a:bodyPr wrap="square" rtlCol="0">
            <a:sp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止め葉の泥汚れ</a:t>
            </a:r>
          </a:p>
        </p:txBody>
      </p:sp>
      <p:sp>
        <p:nvSpPr>
          <p:cNvPr id="35" name="楕円 34">
            <a:extLst>
              <a:ext uri="{FF2B5EF4-FFF2-40B4-BE49-F238E27FC236}">
                <a16:creationId xmlns:a16="http://schemas.microsoft.com/office/drawing/2014/main" id="{4B172993-E827-D068-FB72-8CFB8CC01D7D}"/>
              </a:ext>
            </a:extLst>
          </p:cNvPr>
          <p:cNvSpPr/>
          <p:nvPr/>
        </p:nvSpPr>
        <p:spPr>
          <a:xfrm rot="20386598">
            <a:off x="4154530" y="4274307"/>
            <a:ext cx="206521" cy="7991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6" name="直線コネクタ 35">
            <a:extLst>
              <a:ext uri="{FF2B5EF4-FFF2-40B4-BE49-F238E27FC236}">
                <a16:creationId xmlns:a16="http://schemas.microsoft.com/office/drawing/2014/main" id="{DC06646C-ECEE-CC22-012D-3EE06193DADE}"/>
              </a:ext>
            </a:extLst>
          </p:cNvPr>
          <p:cNvCxnSpPr>
            <a:cxnSpLocks/>
          </p:cNvCxnSpPr>
          <p:nvPr/>
        </p:nvCxnSpPr>
        <p:spPr>
          <a:xfrm flipV="1">
            <a:off x="4203123" y="4877970"/>
            <a:ext cx="54667" cy="21715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21A6B53B-F935-F025-0945-B8D95B568C58}"/>
              </a:ext>
            </a:extLst>
          </p:cNvPr>
          <p:cNvSpPr txBox="1"/>
          <p:nvPr/>
        </p:nvSpPr>
        <p:spPr>
          <a:xfrm>
            <a:off x="3903576" y="5054315"/>
            <a:ext cx="1231899" cy="461665"/>
          </a:xfrm>
          <a:prstGeom prst="rect">
            <a:avLst/>
          </a:prstGeom>
          <a:noFill/>
        </p:spPr>
        <p:txBody>
          <a:bodyPr wrap="square" rtlCol="0">
            <a:sp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触るとざらざら</a:t>
            </a:r>
            <a:endParaRPr kumimoji="1" lang="en-US" altLang="ja-JP" sz="1200" b="1" dirty="0">
              <a:solidFill>
                <a:schemeClr val="bg1"/>
              </a:solidFill>
              <a:latin typeface="Meiryo UI" panose="020B0604030504040204" pitchFamily="50" charset="-128"/>
              <a:ea typeface="Meiryo UI" panose="020B0604030504040204" pitchFamily="50" charset="-128"/>
            </a:endParaRPr>
          </a:p>
          <a:p>
            <a:r>
              <a:rPr kumimoji="1" lang="ja-JP" altLang="en-US" sz="1200" b="1" dirty="0">
                <a:solidFill>
                  <a:schemeClr val="bg1"/>
                </a:solidFill>
                <a:latin typeface="Meiryo UI" panose="020B0604030504040204" pitchFamily="50" charset="-128"/>
                <a:ea typeface="Meiryo UI" panose="020B0604030504040204" pitchFamily="50" charset="-128"/>
              </a:rPr>
              <a:t>土が手につく</a:t>
            </a:r>
          </a:p>
        </p:txBody>
      </p:sp>
    </p:spTree>
    <p:extLst>
      <p:ext uri="{BB962C8B-B14F-4D97-AF65-F5344CB8AC3E}">
        <p14:creationId xmlns:p14="http://schemas.microsoft.com/office/powerpoint/2010/main" val="34695601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994</TotalTime>
  <Words>422</Words>
  <Application>Microsoft Office PowerPoint</Application>
  <PresentationFormat>ユーザー設定</PresentationFormat>
  <Paragraphs>33</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Calibri Light</vt:lpstr>
      <vt:lpstr>Office テーマ</vt:lpstr>
      <vt:lpstr>PowerPoint プレゼンテーション</vt:lpstr>
    </vt:vector>
  </TitlesOfParts>
  <Company>石川県庁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Administrator</dc:creator>
  <cp:lastModifiedBy>山根　辰彦</cp:lastModifiedBy>
  <cp:revision>50</cp:revision>
  <cp:lastPrinted>2026-08-31T04:36:50Z</cp:lastPrinted>
  <dcterms:created xsi:type="dcterms:W3CDTF">2020-06-09T07:02:33Z</dcterms:created>
  <dcterms:modified xsi:type="dcterms:W3CDTF">2026-08-31T11:39:33Z</dcterms:modified>
</cp:coreProperties>
</file>